
<file path=[Content_Types].xml><?xml version="1.0" encoding="utf-8"?>
<Types xmlns="http://schemas.openxmlformats.org/package/2006/content-types">
  <Default Extension="emf" ContentType="image/x-emf"/>
  <Default Extension="jpe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70" r:id="rId3"/>
    <p:sldId id="274" r:id="rId4"/>
    <p:sldId id="272" r:id="rId5"/>
    <p:sldId id="271" r:id="rId6"/>
    <p:sldId id="273"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859"/>
    <a:srgbClr val="01795F"/>
    <a:srgbClr val="4429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30" autoAdjust="0"/>
    <p:restoredTop sz="94660"/>
  </p:normalViewPr>
  <p:slideViewPr>
    <p:cSldViewPr snapToGrid="0">
      <p:cViewPr varScale="1">
        <p:scale>
          <a:sx n="112" d="100"/>
          <a:sy n="112" d="100"/>
        </p:scale>
        <p:origin x="1182"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185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AB95A6-70BC-43A6-8B9E-70861C617BC9}" type="datetimeFigureOut">
              <a:rPr lang="en-US" smtClean="0"/>
              <a:t>9/22/2025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20844E-8B04-493F-9D41-64D2C80618F2}" type="slidenum">
              <a:rPr lang="en-US" smtClean="0"/>
              <a:t>‹#›</a:t>
            </a:fld>
            <a:endParaRPr lang="en-US"/>
          </a:p>
        </p:txBody>
      </p:sp>
    </p:spTree>
    <p:extLst>
      <p:ext uri="{BB962C8B-B14F-4D97-AF65-F5344CB8AC3E}">
        <p14:creationId xmlns:p14="http://schemas.microsoft.com/office/powerpoint/2010/main" val="9213588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lang="en-US" sz="6000" b="1" kern="1200">
                <a:solidFill>
                  <a:srgbClr val="984859"/>
                </a:solidFill>
                <a:effectLst/>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98485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6D79ED-3FA7-4EF8-964B-EB8BCFAB02F8}"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72437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789611"/>
            <a:ext cx="7886700" cy="4104752"/>
          </a:xfrm>
        </p:spPr>
        <p:txBody>
          <a:bodyPr/>
          <a:lstStyle>
            <a:lvl1pPr>
              <a:lnSpc>
                <a:spcPct val="150000"/>
              </a:lnSpc>
              <a:defRPr>
                <a:solidFill>
                  <a:schemeClr val="accent5">
                    <a:lumMod val="50000"/>
                  </a:schemeClr>
                </a:solidFill>
              </a:defRPr>
            </a:lvl1pPr>
            <a:lvl2pPr>
              <a:lnSpc>
                <a:spcPct val="150000"/>
              </a:lnSpc>
              <a:defRPr>
                <a:solidFill>
                  <a:schemeClr val="accent5">
                    <a:lumMod val="50000"/>
                  </a:schemeClr>
                </a:solidFill>
              </a:defRPr>
            </a:lvl2pPr>
            <a:lvl3pPr>
              <a:lnSpc>
                <a:spcPct val="150000"/>
              </a:lnSpc>
              <a:defRPr>
                <a:solidFill>
                  <a:schemeClr val="accent5">
                    <a:lumMod val="50000"/>
                  </a:schemeClr>
                </a:solidFill>
              </a:defRPr>
            </a:lvl3pPr>
            <a:lvl4pPr>
              <a:lnSpc>
                <a:spcPct val="150000"/>
              </a:lnSpc>
              <a:defRPr>
                <a:solidFill>
                  <a:schemeClr val="accent5">
                    <a:lumMod val="50000"/>
                  </a:schemeClr>
                </a:solidFill>
              </a:defRPr>
            </a:lvl4pPr>
            <a:lvl5pPr>
              <a:defRPr>
                <a:solidFill>
                  <a:schemeClr val="accent5">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76D79ED-3FA7-4EF8-964B-EB8BCFAB02F8}"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97525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9848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D79ED-3FA7-4EF8-964B-EB8BCFAB02F8}"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3134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6D79ED-3FA7-4EF8-964B-EB8BCFAB02F8}"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1324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6D79ED-3FA7-4EF8-964B-EB8BCFAB02F8}" type="datetimeFigureOut">
              <a:rPr lang="en-US" smtClean="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314071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6D79ED-3FA7-4EF8-964B-EB8BCFAB02F8}" type="datetimeFigureOut">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76173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93855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1"/>
            <a:ext cx="462915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88462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411005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89611"/>
            <a:ext cx="6903908" cy="41047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rgbClr val="984859"/>
                </a:solidFill>
              </a:defRPr>
            </a:lvl1pPr>
          </a:lstStyle>
          <a:p>
            <a:fld id="{276D79ED-3FA7-4EF8-964B-EB8BCFAB02F8}" type="datetimeFigureOut">
              <a:rPr lang="en-US" smtClean="0"/>
              <a:pPr/>
              <a:t>9/22/2025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rgbClr val="984859"/>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rgbClr val="984859"/>
                </a:solidFill>
              </a:defRPr>
            </a:lvl1pPr>
          </a:lstStyle>
          <a:p>
            <a:fld id="{C6F12CB2-7F2C-47B9-AE70-22A94B49F233}" type="slidenum">
              <a:rPr lang="en-US" smtClean="0"/>
              <a:pPr/>
              <a:t>‹#›</a:t>
            </a:fld>
            <a:endParaRPr lang="en-US"/>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6200000">
            <a:off x="-569926" y="4955531"/>
            <a:ext cx="896556" cy="243296"/>
          </a:xfrm>
          <a:prstGeom prst="rect">
            <a:avLst/>
          </a:prstGeom>
        </p:spPr>
      </p:pic>
      <p:sp>
        <p:nvSpPr>
          <p:cNvPr id="8" name="TextBox 7"/>
          <p:cNvSpPr txBox="1"/>
          <p:nvPr userDrawn="1"/>
        </p:nvSpPr>
        <p:spPr>
          <a:xfrm rot="16200000">
            <a:off x="-2071410" y="2546066"/>
            <a:ext cx="3888671"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bs-Latn-BA" sz="1200" b="1" baseline="0" dirty="0">
                <a:solidFill>
                  <a:schemeClr val="bg1">
                    <a:lumMod val="65000"/>
                  </a:schemeClr>
                </a:solidFill>
              </a:rPr>
              <a:t>prezentr.com</a:t>
            </a:r>
            <a:r>
              <a:rPr lang="bs-Latn-BA" sz="1200" baseline="0" dirty="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12973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4400" b="1" kern="1200">
          <a:solidFill>
            <a:srgbClr val="984859"/>
          </a:solidFill>
          <a:effectLst/>
          <a:latin typeface="+mj-lt"/>
          <a:ea typeface="+mj-ea"/>
          <a:cs typeface="B Sina" panose="00000700000000000000" pitchFamily="2" charset="-78"/>
        </a:defRPr>
      </a:lvl1pPr>
    </p:titleStyle>
    <p:bodyStyle>
      <a:lvl1pPr marL="228600" indent="-228600" algn="just" defTabSz="914400" rtl="1" eaLnBrk="1" latinLnBrk="0" hangingPunct="1">
        <a:lnSpc>
          <a:spcPct val="90000"/>
        </a:lnSpc>
        <a:spcBef>
          <a:spcPts val="1000"/>
        </a:spcBef>
        <a:buFont typeface="Arial" panose="020B0604020202020204" pitchFamily="34" charset="0"/>
        <a:buChar char="•"/>
        <a:defRPr sz="2800" kern="1200">
          <a:solidFill>
            <a:srgbClr val="984859"/>
          </a:solidFill>
          <a:latin typeface="+mn-lt"/>
          <a:ea typeface="+mn-ea"/>
          <a:cs typeface="B Nazanin" panose="00000400000000000000" pitchFamily="2" charset="-78"/>
        </a:defRPr>
      </a:lvl1pPr>
      <a:lvl2pPr marL="685800" indent="-228600" algn="just" defTabSz="914400" rtl="1" eaLnBrk="1" latinLnBrk="0" hangingPunct="1">
        <a:lnSpc>
          <a:spcPct val="90000"/>
        </a:lnSpc>
        <a:spcBef>
          <a:spcPts val="500"/>
        </a:spcBef>
        <a:buFont typeface="Arial" panose="020B0604020202020204" pitchFamily="34" charset="0"/>
        <a:buChar char="•"/>
        <a:defRPr sz="2800" kern="1200">
          <a:solidFill>
            <a:srgbClr val="984859"/>
          </a:solidFill>
          <a:latin typeface="+mn-lt"/>
          <a:ea typeface="+mn-ea"/>
          <a:cs typeface="B Nazanin" panose="00000400000000000000" pitchFamily="2" charset="-78"/>
        </a:defRPr>
      </a:lvl2pPr>
      <a:lvl3pPr marL="1143000" indent="-228600" algn="just" defTabSz="914400" rtl="1" eaLnBrk="1" latinLnBrk="0" hangingPunct="1">
        <a:lnSpc>
          <a:spcPct val="90000"/>
        </a:lnSpc>
        <a:spcBef>
          <a:spcPts val="500"/>
        </a:spcBef>
        <a:buFont typeface="Arial" panose="020B0604020202020204" pitchFamily="34" charset="0"/>
        <a:buChar char="•"/>
        <a:defRPr sz="2800" kern="1200">
          <a:solidFill>
            <a:srgbClr val="984859"/>
          </a:solidFill>
          <a:latin typeface="+mn-lt"/>
          <a:ea typeface="+mn-ea"/>
          <a:cs typeface="B Nazanin" panose="00000400000000000000" pitchFamily="2" charset="-78"/>
        </a:defRPr>
      </a:lvl3pPr>
      <a:lvl4pPr marL="1600200" indent="-228600" algn="just" defTabSz="914400" rtl="1" eaLnBrk="1" latinLnBrk="0" hangingPunct="1">
        <a:lnSpc>
          <a:spcPct val="90000"/>
        </a:lnSpc>
        <a:spcBef>
          <a:spcPts val="500"/>
        </a:spcBef>
        <a:buFont typeface="Arial" panose="020B0604020202020204" pitchFamily="34" charset="0"/>
        <a:buChar char="•"/>
        <a:defRPr sz="2800" kern="1200">
          <a:solidFill>
            <a:srgbClr val="984859"/>
          </a:solidFill>
          <a:latin typeface="+mn-lt"/>
          <a:ea typeface="+mn-ea"/>
          <a:cs typeface="B Nazanin" panose="00000400000000000000" pitchFamily="2" charset="-78"/>
        </a:defRPr>
      </a:lvl4pPr>
      <a:lvl5pPr marL="2057400" indent="-228600" algn="just" defTabSz="914400" rtl="1" eaLnBrk="1" latinLnBrk="0" hangingPunct="1">
        <a:lnSpc>
          <a:spcPct val="90000"/>
        </a:lnSpc>
        <a:spcBef>
          <a:spcPts val="500"/>
        </a:spcBef>
        <a:buFont typeface="Arial" panose="020B0604020202020204" pitchFamily="34" charset="0"/>
        <a:buChar char="•"/>
        <a:defRPr sz="2800" kern="1200">
          <a:solidFill>
            <a:srgbClr val="984859"/>
          </a:solidFill>
          <a:latin typeface="+mn-lt"/>
          <a:ea typeface="+mn-ea"/>
          <a:cs typeface="B Nazanin"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0" dirty="0">
                <a:effectLst>
                  <a:outerShdw blurRad="38100" dist="38100" dir="2700000" algn="tl">
                    <a:srgbClr val="000000">
                      <a:alpha val="43137"/>
                    </a:srgbClr>
                  </a:outerShdw>
                </a:effectLst>
                <a:cs typeface="B Sina" panose="00000700000000000000" pitchFamily="2" charset="-78"/>
              </a:rPr>
              <a:t>اختلالات گفتار و زبان پس از سکته مغزی </a:t>
            </a:r>
            <a:endParaRPr lang="en-US" b="0" dirty="0">
              <a:effectLst>
                <a:outerShdw blurRad="38100" dist="38100" dir="2700000" algn="tl">
                  <a:srgbClr val="000000">
                    <a:alpha val="43137"/>
                  </a:srgbClr>
                </a:outerShdw>
              </a:effectLst>
              <a:cs typeface="B Sina" panose="00000700000000000000" pitchFamily="2" charset="-78"/>
            </a:endParaRPr>
          </a:p>
        </p:txBody>
      </p:sp>
      <p:sp>
        <p:nvSpPr>
          <p:cNvPr id="3" name="Subtitle 2"/>
          <p:cNvSpPr>
            <a:spLocks noGrp="1"/>
          </p:cNvSpPr>
          <p:nvPr>
            <p:ph type="subTitle" idx="1"/>
          </p:nvPr>
        </p:nvSpPr>
        <p:spPr/>
        <p:txBody>
          <a:bodyPr/>
          <a:lstStyle/>
          <a:p>
            <a:r>
              <a:rPr lang="fa-IR" sz="4000" b="1" dirty="0"/>
              <a:t>دکتر لیلا قسیسین </a:t>
            </a:r>
          </a:p>
          <a:p>
            <a:r>
              <a:rPr lang="fa-IR" b="1" dirty="0">
                <a:cs typeface="B Nazanin" panose="00000400000000000000" pitchFamily="2" charset="-78"/>
              </a:rPr>
              <a:t>دانشیار گروه گفتار درمانی، دانشکده علوم توانبخشی اصفهان</a:t>
            </a:r>
            <a:endParaRPr lang="en-US" b="1" dirty="0">
              <a:cs typeface="B Nazanin" panose="00000400000000000000" pitchFamily="2" charset="-78"/>
            </a:endParaRPr>
          </a:p>
          <a:p>
            <a:endParaRPr lang="en-US" b="1" dirty="0">
              <a:cs typeface="B Nazanin" panose="00000400000000000000" pitchFamily="2" charset="-78"/>
            </a:endParaRPr>
          </a:p>
        </p:txBody>
      </p:sp>
    </p:spTree>
    <p:extLst>
      <p:ext uri="{BB962C8B-B14F-4D97-AF65-F5344CB8AC3E}">
        <p14:creationId xmlns:p14="http://schemas.microsoft.com/office/powerpoint/2010/main" val="72092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fa-IR" dirty="0"/>
              <a:t>انواع زبان پریشی</a:t>
            </a:r>
            <a:endParaRPr lang="en-US" dirty="0"/>
          </a:p>
        </p:txBody>
      </p:sp>
      <p:sp>
        <p:nvSpPr>
          <p:cNvPr id="5" name="Content Placeholder 4"/>
          <p:cNvSpPr>
            <a:spLocks noGrp="1"/>
          </p:cNvSpPr>
          <p:nvPr>
            <p:ph idx="1"/>
          </p:nvPr>
        </p:nvSpPr>
        <p:spPr>
          <a:xfrm>
            <a:off x="628650" y="1032933"/>
            <a:ext cx="7886700" cy="4762508"/>
          </a:xfrm>
        </p:spPr>
        <p:txBody>
          <a:bodyPr>
            <a:normAutofit fontScale="77500" lnSpcReduction="20000"/>
          </a:bodyPr>
          <a:lstStyle/>
          <a:p>
            <a:r>
              <a:rPr lang="fa-IR" b="1" dirty="0">
                <a:solidFill>
                  <a:srgbClr val="984859"/>
                </a:solidFill>
              </a:rPr>
              <a:t>زبان پریشی روان : </a:t>
            </a:r>
          </a:p>
          <a:p>
            <a:r>
              <a:rPr lang="fa-IR" dirty="0"/>
              <a:t>ـ گفتار روان بدون تقلا و تلاش اما بدون معنا </a:t>
            </a:r>
          </a:p>
          <a:p>
            <a:r>
              <a:rPr lang="fa-IR" dirty="0"/>
              <a:t>نامیدن آسیب دیده است. </a:t>
            </a:r>
          </a:p>
          <a:p>
            <a:r>
              <a:rPr lang="fa-IR" dirty="0"/>
              <a:t>ـ ـ طبیعی بودن  سرعت گفتار</a:t>
            </a:r>
          </a:p>
          <a:p>
            <a:r>
              <a:rPr lang="fa-IR" dirty="0"/>
              <a:t>ـ ـ درک شنیداری آسیب دیده در حدی که برای مکالمات کفایت ندارد. </a:t>
            </a:r>
          </a:p>
          <a:p>
            <a:r>
              <a:rPr lang="fa-IR" dirty="0"/>
              <a:t>ـ درک خواندن بسته به درجه درک شنیداری آسیب می بیند.</a:t>
            </a:r>
          </a:p>
          <a:p>
            <a:r>
              <a:rPr lang="fa-IR" dirty="0"/>
              <a:t>ـ خواندن شفاهی ضعیف است.</a:t>
            </a:r>
          </a:p>
          <a:p>
            <a:r>
              <a:rPr lang="fa-IR" dirty="0"/>
              <a:t>ـ مشکلات نوشتاری وجود دارد</a:t>
            </a:r>
            <a:endParaRPr lang="en-US" dirty="0"/>
          </a:p>
          <a:p>
            <a:endParaRPr lang="fa-IR" dirty="0"/>
          </a:p>
          <a:p>
            <a:endParaRPr lang="fa-IR" dirty="0"/>
          </a:p>
        </p:txBody>
      </p:sp>
      <p:pic>
        <p:nvPicPr>
          <p:cNvPr id="7" name="۲۰۱۶۱۰۳۰_۱۰۱۶۳۸">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23850" y="5969000"/>
            <a:ext cx="609600" cy="609600"/>
          </a:xfrm>
          <a:prstGeom prst="rect">
            <a:avLst/>
          </a:prstGeom>
        </p:spPr>
      </p:pic>
    </p:spTree>
    <p:extLst>
      <p:ext uri="{BB962C8B-B14F-4D97-AF65-F5344CB8AC3E}">
        <p14:creationId xmlns:p14="http://schemas.microsoft.com/office/powerpoint/2010/main" val="30461875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064"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584" y="84667"/>
            <a:ext cx="8210550" cy="6400800"/>
          </a:xfrm>
        </p:spPr>
        <p:txBody>
          <a:bodyPr>
            <a:normAutofit fontScale="70000" lnSpcReduction="20000"/>
          </a:bodyPr>
          <a:lstStyle/>
          <a:p>
            <a:r>
              <a:rPr lang="fa-IR" b="1" dirty="0">
                <a:solidFill>
                  <a:srgbClr val="984859"/>
                </a:solidFill>
              </a:rPr>
              <a:t>زبان پریشی ناروان : </a:t>
            </a:r>
          </a:p>
          <a:p>
            <a:r>
              <a:rPr lang="fa-IR" dirty="0"/>
              <a:t>ـ گفتار ناروان توأم با تقلا و تلاش</a:t>
            </a:r>
          </a:p>
          <a:p>
            <a:r>
              <a:rPr lang="fa-IR" dirty="0"/>
              <a:t>ـ مکثهای فراوان</a:t>
            </a:r>
          </a:p>
          <a:p>
            <a:r>
              <a:rPr lang="fa-IR" dirty="0"/>
              <a:t>ـ کند بودن سرعت گفتار</a:t>
            </a:r>
          </a:p>
          <a:p>
            <a:r>
              <a:rPr lang="fa-IR" dirty="0"/>
              <a:t>ـ برونداد کلامی محدود</a:t>
            </a:r>
          </a:p>
          <a:p>
            <a:r>
              <a:rPr lang="fa-IR" dirty="0"/>
              <a:t>ـ کاهش طول گفته</a:t>
            </a:r>
          </a:p>
          <a:p>
            <a:r>
              <a:rPr lang="fa-IR" dirty="0"/>
              <a:t>ـ تولید ناشیانه صداها</a:t>
            </a:r>
          </a:p>
          <a:p>
            <a:r>
              <a:rPr lang="fa-IR" dirty="0"/>
              <a:t>درک شنیداری بهتر از بیان است در حدی که برای مکالمات</a:t>
            </a:r>
          </a:p>
          <a:p>
            <a:r>
              <a:rPr lang="fa-IR" dirty="0"/>
              <a:t>روزمره کارآمد است.</a:t>
            </a:r>
          </a:p>
          <a:p>
            <a:r>
              <a:rPr lang="fa-IR" dirty="0"/>
              <a:t>ـ درک خواندن بسته به درجه درک شنیداری آسیب میبیند.</a:t>
            </a:r>
          </a:p>
          <a:p>
            <a:r>
              <a:rPr lang="fa-IR" dirty="0"/>
              <a:t>ـ خواندن شفاهی ضعیف است.</a:t>
            </a:r>
          </a:p>
          <a:p>
            <a:r>
              <a:rPr lang="fa-IR" dirty="0"/>
              <a:t>ـ مشکلات نوشتاری وجود دارد</a:t>
            </a:r>
            <a:endParaRPr lang="en-US" dirty="0"/>
          </a:p>
        </p:txBody>
      </p:sp>
      <p:pic>
        <p:nvPicPr>
          <p:cNvPr id="9" name="Kh chalapi 1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5984" y="6282267"/>
            <a:ext cx="609600" cy="609600"/>
          </a:xfrm>
          <a:prstGeom prst="rect">
            <a:avLst/>
          </a:prstGeom>
        </p:spPr>
      </p:pic>
    </p:spTree>
    <p:extLst>
      <p:ext uri="{BB962C8B-B14F-4D97-AF65-F5344CB8AC3E}">
        <p14:creationId xmlns:p14="http://schemas.microsoft.com/office/powerpoint/2010/main" val="2719449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063"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درمان </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3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897467"/>
          </a:xfrm>
        </p:spPr>
        <p:txBody>
          <a:bodyPr/>
          <a:lstStyle/>
          <a:p>
            <a:r>
              <a:rPr lang="fa-IR" dirty="0"/>
              <a:t>درمان(توانبخشی) </a:t>
            </a:r>
            <a:endParaRPr lang="en-US" dirty="0"/>
          </a:p>
        </p:txBody>
      </p:sp>
      <p:sp>
        <p:nvSpPr>
          <p:cNvPr id="3" name="Content Placeholder 2"/>
          <p:cNvSpPr>
            <a:spLocks noGrp="1"/>
          </p:cNvSpPr>
          <p:nvPr>
            <p:ph idx="1"/>
          </p:nvPr>
        </p:nvSpPr>
        <p:spPr>
          <a:xfrm>
            <a:off x="628650" y="897467"/>
            <a:ext cx="7886700" cy="5740400"/>
          </a:xfrm>
        </p:spPr>
        <p:txBody>
          <a:bodyPr>
            <a:normAutofit fontScale="62500" lnSpcReduction="20000"/>
          </a:bodyPr>
          <a:lstStyle/>
          <a:p>
            <a:r>
              <a:rPr lang="fa-IR" dirty="0"/>
              <a:t> </a:t>
            </a:r>
            <a:r>
              <a:rPr lang="fa-IR" b="1" dirty="0"/>
              <a:t>عمده</a:t>
            </a:r>
            <a:r>
              <a:rPr lang="en-US" b="1" dirty="0"/>
              <a:t>‌</a:t>
            </a:r>
            <a:r>
              <a:rPr lang="fa-IR" b="1" dirty="0"/>
              <a:t>ترین هدف در درمان بیماران زبان</a:t>
            </a:r>
            <a:r>
              <a:rPr lang="en-US" b="1" dirty="0"/>
              <a:t>‌</a:t>
            </a:r>
            <a:r>
              <a:rPr lang="fa-IR" b="1" dirty="0"/>
              <a:t>پریش، </a:t>
            </a:r>
            <a:r>
              <a:rPr lang="fa-IR" b="1" u="sng" dirty="0">
                <a:solidFill>
                  <a:srgbClr val="FF0000"/>
                </a:solidFill>
              </a:rPr>
              <a:t>تسهیل فرایند بهبودی </a:t>
            </a:r>
            <a:r>
              <a:rPr lang="fa-IR" b="1" dirty="0"/>
              <a:t>است. </a:t>
            </a:r>
          </a:p>
          <a:p>
            <a:r>
              <a:rPr lang="fa-IR" dirty="0"/>
              <a:t>این فرایند بسیار وابسته به زمان است. تا ساعاتی اندک پس از ایجاد ضایعه، مغز در مرحله شوک قرار دارد. در طی این مرحله به علت آسیب به بافت عصبی، گروهی از عملکردهای مغز در حال از بین رفتن است.</a:t>
            </a:r>
          </a:p>
          <a:p>
            <a:r>
              <a:rPr lang="fa-IR" dirty="0"/>
              <a:t> پس از گذشت مرحله شوک، فرایند بهبودی آغاز می</a:t>
            </a:r>
            <a:r>
              <a:rPr lang="en-US" dirty="0"/>
              <a:t>‌</a:t>
            </a:r>
            <a:r>
              <a:rPr lang="fa-IR" dirty="0"/>
              <a:t>گردد. فرایند بهبودی خود شامل سه مرحله است:</a:t>
            </a:r>
          </a:p>
          <a:p>
            <a:r>
              <a:rPr lang="fa-IR" dirty="0"/>
              <a:t>۱-  در مرحله</a:t>
            </a:r>
            <a:r>
              <a:rPr lang="en-US" dirty="0"/>
              <a:t>‌</a:t>
            </a:r>
            <a:r>
              <a:rPr lang="fa-IR" dirty="0"/>
              <a:t>ی اول، مکانیسم بهبودی فیزیکی با سرعت انجام می</a:t>
            </a:r>
            <a:r>
              <a:rPr lang="en-US" dirty="0"/>
              <a:t>‌</a:t>
            </a:r>
            <a:r>
              <a:rPr lang="fa-IR" dirty="0"/>
              <a:t>شود. در طی این مکانیسم  سلول</a:t>
            </a:r>
            <a:r>
              <a:rPr lang="en-US" dirty="0"/>
              <a:t>‌</a:t>
            </a:r>
            <a:r>
              <a:rPr lang="fa-IR" dirty="0"/>
              <a:t>های آسیب دیده تا حد امکان، التیام می</a:t>
            </a:r>
            <a:r>
              <a:rPr lang="en-US" dirty="0"/>
              <a:t>‌</a:t>
            </a:r>
            <a:r>
              <a:rPr lang="fa-IR" dirty="0"/>
              <a:t>یابند. </a:t>
            </a:r>
          </a:p>
          <a:p>
            <a:r>
              <a:rPr lang="fa-IR" dirty="0"/>
              <a:t>۲- در مرحله</a:t>
            </a:r>
            <a:r>
              <a:rPr lang="en-US" dirty="0"/>
              <a:t>‌</a:t>
            </a:r>
            <a:r>
              <a:rPr lang="fa-IR" dirty="0"/>
              <a:t>ی دوم، از طریق ارتباط نواحی آسیب</a:t>
            </a:r>
            <a:r>
              <a:rPr lang="en-US" dirty="0"/>
              <a:t>‌</a:t>
            </a:r>
            <a:r>
              <a:rPr lang="fa-IR" dirty="0"/>
              <a:t>دیده با نواحی سالم، سازمان</a:t>
            </a:r>
            <a:r>
              <a:rPr lang="en-US" dirty="0"/>
              <a:t>‌</a:t>
            </a:r>
            <a:r>
              <a:rPr lang="fa-IR" dirty="0"/>
              <a:t>بندی مجددی در نواحی آسیب</a:t>
            </a:r>
            <a:r>
              <a:rPr lang="en-US" dirty="0"/>
              <a:t>‌</a:t>
            </a:r>
            <a:r>
              <a:rPr lang="fa-IR" dirty="0"/>
              <a:t>دیده اتفاق می</a:t>
            </a:r>
            <a:r>
              <a:rPr lang="en-US" dirty="0"/>
              <a:t>‌</a:t>
            </a:r>
            <a:r>
              <a:rPr lang="fa-IR" dirty="0"/>
              <a:t>افتد. </a:t>
            </a:r>
          </a:p>
          <a:p>
            <a:r>
              <a:rPr lang="fa-IR" dirty="0"/>
              <a:t>۳- اما در مرحله</a:t>
            </a:r>
            <a:r>
              <a:rPr lang="en-US" dirty="0"/>
              <a:t>‌</a:t>
            </a:r>
            <a:r>
              <a:rPr lang="fa-IR" dirty="0"/>
              <a:t>ی سوم، سلول</a:t>
            </a:r>
            <a:r>
              <a:rPr lang="en-US" dirty="0"/>
              <a:t>‌</a:t>
            </a:r>
            <a:r>
              <a:rPr lang="fa-IR" dirty="0"/>
              <a:t>های عصبی سعی می</a:t>
            </a:r>
            <a:r>
              <a:rPr lang="en-US" dirty="0"/>
              <a:t>‌</a:t>
            </a:r>
            <a:r>
              <a:rPr lang="fa-IR" dirty="0"/>
              <a:t>کنند تا مدارات عصبی را تشکیل دهند و عملکردهای از دست رفته را بازیابند. این مرحله از بهبودی کندتر است ولی ممکن است تا چندین سال طول بکشد. بعلاوه اینکه این مرحله بسیار وابسته به محرک است و در صورتی که محرک مناسب ارائه نگردد، ممکن است این مرحله از فرایند بهبودی متوقف شود</a:t>
            </a:r>
            <a:endParaRPr lang="en-US" dirty="0"/>
          </a:p>
        </p:txBody>
      </p:sp>
    </p:spTree>
    <p:extLst>
      <p:ext uri="{BB962C8B-B14F-4D97-AF65-F5344CB8AC3E}">
        <p14:creationId xmlns:p14="http://schemas.microsoft.com/office/powerpoint/2010/main" val="257342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گفتاردرمانی  </a:t>
            </a:r>
            <a:endParaRPr lang="en-US" dirty="0"/>
          </a:p>
        </p:txBody>
      </p:sp>
      <p:sp>
        <p:nvSpPr>
          <p:cNvPr id="3" name="Content Placeholder 2"/>
          <p:cNvSpPr>
            <a:spLocks noGrp="1"/>
          </p:cNvSpPr>
          <p:nvPr>
            <p:ph idx="1"/>
          </p:nvPr>
        </p:nvSpPr>
        <p:spPr/>
        <p:txBody>
          <a:bodyPr>
            <a:normAutofit fontScale="85000" lnSpcReduction="20000"/>
          </a:bodyPr>
          <a:lstStyle/>
          <a:p>
            <a:r>
              <a:rPr lang="fa-IR" dirty="0"/>
              <a:t>هدف در اینجا برقرای یک ارتباط موثر است . این هدف براساس شدت اسیب، نوع اسیب و..........متفاوت خواهد بود. </a:t>
            </a:r>
          </a:p>
          <a:p>
            <a:pPr rtl="0"/>
            <a:r>
              <a:rPr lang="en-US" b="1" u="sng" dirty="0">
                <a:solidFill>
                  <a:srgbClr val="FF0000"/>
                </a:solidFill>
              </a:rPr>
              <a:t>will be able to utilize a non verbal communication system to express</a:t>
            </a:r>
            <a:r>
              <a:rPr lang="fa-IR" b="1" u="sng" dirty="0">
                <a:solidFill>
                  <a:srgbClr val="FF0000"/>
                </a:solidFill>
              </a:rPr>
              <a:t>.</a:t>
            </a:r>
          </a:p>
          <a:p>
            <a:pPr algn="l" rtl="0"/>
            <a:r>
              <a:rPr lang="en-US" b="1" u="sng" dirty="0">
                <a:solidFill>
                  <a:srgbClr val="FF0000"/>
                </a:solidFill>
              </a:rPr>
              <a:t>will be able to understand and verbally communicate </a:t>
            </a:r>
            <a:br>
              <a:rPr lang="en-US" dirty="0"/>
            </a:br>
            <a:r>
              <a:rPr lang="en-US" dirty="0"/>
              <a:t> </a:t>
            </a:r>
            <a:br>
              <a:rPr lang="en-US" dirty="0"/>
            </a:br>
            <a:endParaRPr lang="en-US" dirty="0"/>
          </a:p>
        </p:txBody>
      </p:sp>
    </p:spTree>
    <p:extLst>
      <p:ext uri="{BB962C8B-B14F-4D97-AF65-F5344CB8AC3E}">
        <p14:creationId xmlns:p14="http://schemas.microsoft.com/office/powerpoint/2010/main" val="401720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a:t>گفتار درمانی باید هر چه سریعتر پس از </a:t>
            </a:r>
            <a:r>
              <a:rPr lang="fa-IR"/>
              <a:t>سکته مغزی </a:t>
            </a:r>
            <a:r>
              <a:rPr lang="fa-IR" dirty="0"/>
              <a:t>شروع شود.</a:t>
            </a:r>
          </a:p>
          <a:p>
            <a:r>
              <a:rPr lang="fa-IR" dirty="0"/>
              <a:t>ارزیابی های اولیه زمانی که بیمار در بخش بستری است صورت می گیرد.</a:t>
            </a:r>
          </a:p>
          <a:p>
            <a:r>
              <a:rPr lang="fa-IR" dirty="0"/>
              <a:t>۲ هفته پس از سکته، درمان زبانی شروع خواهد شد. </a:t>
            </a:r>
            <a:endParaRPr lang="en-US" dirty="0"/>
          </a:p>
        </p:txBody>
      </p:sp>
    </p:spTree>
    <p:extLst>
      <p:ext uri="{BB962C8B-B14F-4D97-AF65-F5344CB8AC3E}">
        <p14:creationId xmlns:p14="http://schemas.microsoft.com/office/powerpoint/2010/main" val="344422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اختلال در بلع </a:t>
            </a:r>
            <a:endParaRPr lang="en-US" dirty="0"/>
          </a:p>
        </p:txBody>
      </p:sp>
      <p:sp>
        <p:nvSpPr>
          <p:cNvPr id="3" name="Content Placeholder 2"/>
          <p:cNvSpPr>
            <a:spLocks noGrp="1"/>
          </p:cNvSpPr>
          <p:nvPr>
            <p:ph idx="1"/>
          </p:nvPr>
        </p:nvSpPr>
        <p:spPr/>
        <p:txBody>
          <a:bodyPr/>
          <a:lstStyle/>
          <a:p>
            <a:r>
              <a:rPr lang="fa-IR" dirty="0"/>
              <a:t>اختلال دربلع در ۶۵ ٪ موارد دیده می شود.</a:t>
            </a:r>
          </a:p>
          <a:p>
            <a:r>
              <a:rPr lang="fa-IR" dirty="0"/>
              <a:t>مراحل بلع : ۱- پیش دهانی ۲- دهانی ۳- حلقی ۴- مروی </a:t>
            </a:r>
          </a:p>
          <a:p>
            <a:endParaRPr lang="fa-IR" dirty="0"/>
          </a:p>
          <a:p>
            <a:endParaRPr lang="en-US" dirty="0"/>
          </a:p>
        </p:txBody>
      </p:sp>
    </p:spTree>
    <p:extLst>
      <p:ext uri="{BB962C8B-B14F-4D97-AF65-F5344CB8AC3E}">
        <p14:creationId xmlns:p14="http://schemas.microsoft.com/office/powerpoint/2010/main" val="2217895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نقش گفتاردرمانی </a:t>
            </a:r>
            <a:endParaRPr lang="en-US" dirty="0"/>
          </a:p>
        </p:txBody>
      </p:sp>
      <p:sp>
        <p:nvSpPr>
          <p:cNvPr id="3" name="Content Placeholder 2"/>
          <p:cNvSpPr>
            <a:spLocks noGrp="1"/>
          </p:cNvSpPr>
          <p:nvPr>
            <p:ph idx="1"/>
          </p:nvPr>
        </p:nvSpPr>
        <p:spPr/>
        <p:txBody>
          <a:bodyPr/>
          <a:lstStyle/>
          <a:p>
            <a:r>
              <a:rPr lang="fa-IR" dirty="0"/>
              <a:t>ارزیابی : ارزیابی مکانیسم های دخیل در بلع</a:t>
            </a:r>
          </a:p>
          <a:p>
            <a:r>
              <a:rPr lang="fa-IR" dirty="0"/>
              <a:t>درمان : ارایه تکنیک های درمانی برای بهبود بلع </a:t>
            </a:r>
            <a:endParaRPr lang="en-US" dirty="0"/>
          </a:p>
        </p:txBody>
      </p:sp>
    </p:spTree>
    <p:extLst>
      <p:ext uri="{BB962C8B-B14F-4D97-AF65-F5344CB8AC3E}">
        <p14:creationId xmlns:p14="http://schemas.microsoft.com/office/powerpoint/2010/main" val="3227170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دیزارتری </a:t>
            </a:r>
            <a:endParaRPr lang="en-US" dirty="0"/>
          </a:p>
        </p:txBody>
      </p:sp>
      <p:sp>
        <p:nvSpPr>
          <p:cNvPr id="3" name="Content Placeholder 2"/>
          <p:cNvSpPr>
            <a:spLocks noGrp="1"/>
          </p:cNvSpPr>
          <p:nvPr>
            <p:ph idx="1"/>
          </p:nvPr>
        </p:nvSpPr>
        <p:spPr/>
        <p:txBody>
          <a:bodyPr>
            <a:normAutofit/>
          </a:bodyPr>
          <a:lstStyle/>
          <a:p>
            <a:r>
              <a:rPr lang="fa-IR" dirty="0"/>
              <a:t>دیزارتری : اختلال در ساب سیستم های دخیل در گفتار (تنفس، آواسازی، تولید و تشدید)</a:t>
            </a:r>
          </a:p>
          <a:p>
            <a:r>
              <a:rPr lang="fa-IR" b="1" dirty="0"/>
              <a:t>دیزآرتری  </a:t>
            </a:r>
            <a:r>
              <a:rPr lang="fa-IR" dirty="0"/>
              <a:t>یک اختلال حرکتی گفتار است. این اختلال ، بدلیل ضعف حرکتی در  ماهیچه هایی است که برای تولید گفتار استفاده می بوجود می آید .</a:t>
            </a:r>
            <a:r>
              <a:rPr lang="en-US" dirty="0"/>
              <a:t> </a:t>
            </a:r>
            <a:r>
              <a:rPr lang="fa-IR" dirty="0"/>
              <a:t>نوع و شدت دیزآرتری بستگی به محل و وسعت آسیب  سیستم عصبی بیمار دارد.</a:t>
            </a:r>
            <a:endParaRPr lang="en-US" dirty="0"/>
          </a:p>
        </p:txBody>
      </p:sp>
    </p:spTree>
    <p:extLst>
      <p:ext uri="{BB962C8B-B14F-4D97-AF65-F5344CB8AC3E}">
        <p14:creationId xmlns:p14="http://schemas.microsoft.com/office/powerpoint/2010/main" val="1394838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fa-IR" dirty="0"/>
              <a:t>یکی از دلایل بروز دیزاتری سکته مغزی است.</a:t>
            </a:r>
          </a:p>
          <a:p>
            <a:r>
              <a:rPr lang="fa-IR" dirty="0"/>
              <a:t>گفتار به هم ریخته که فهم ان برای اطرافیان مشکل است.</a:t>
            </a:r>
          </a:p>
          <a:p>
            <a:r>
              <a:rPr lang="fa-IR" dirty="0"/>
              <a:t>کیفیت پایین گفتار</a:t>
            </a:r>
          </a:p>
          <a:p>
            <a:r>
              <a:rPr lang="fa-IR" dirty="0"/>
              <a:t>حرکات محدود شده در زبان، فک و لب ها</a:t>
            </a:r>
          </a:p>
          <a:p>
            <a:r>
              <a:rPr lang="fa-IR" dirty="0"/>
              <a:t>آبریزش از دهان</a:t>
            </a:r>
          </a:p>
          <a:p>
            <a:r>
              <a:rPr lang="fa-IR" dirty="0"/>
              <a:t>تغییرات در اهنگ گفتار</a:t>
            </a:r>
            <a:endParaRPr lang="en-US" dirty="0"/>
          </a:p>
        </p:txBody>
      </p:sp>
    </p:spTree>
    <p:extLst>
      <p:ext uri="{BB962C8B-B14F-4D97-AF65-F5344CB8AC3E}">
        <p14:creationId xmlns:p14="http://schemas.microsoft.com/office/powerpoint/2010/main" val="50050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زبان </a:t>
            </a:r>
            <a:endParaRPr lang="en-US" dirty="0"/>
          </a:p>
        </p:txBody>
      </p:sp>
      <p:sp>
        <p:nvSpPr>
          <p:cNvPr id="3" name="Content Placeholder 2"/>
          <p:cNvSpPr>
            <a:spLocks noGrp="1"/>
          </p:cNvSpPr>
          <p:nvPr>
            <p:ph idx="1"/>
          </p:nvPr>
        </p:nvSpPr>
        <p:spPr/>
        <p:txBody>
          <a:bodyPr/>
          <a:lstStyle/>
          <a:p>
            <a:r>
              <a:rPr lang="fa-IR" dirty="0"/>
              <a:t>یک سیستم ارتباطی خاص انسان  ، غیر ذاتی ، قراردادی که به منظور انتقال پیام استفاده می شود.</a:t>
            </a:r>
            <a:endParaRPr lang="en-US" dirty="0"/>
          </a:p>
        </p:txBody>
      </p:sp>
      <p:pic>
        <p:nvPicPr>
          <p:cNvPr id="4" name="Picture 3"/>
          <p:cNvPicPr>
            <a:picLocks noChangeAspect="1"/>
          </p:cNvPicPr>
          <p:nvPr/>
        </p:nvPicPr>
        <p:blipFill>
          <a:blip r:embed="rId2"/>
          <a:stretch>
            <a:fillRect/>
          </a:stretch>
        </p:blipFill>
        <p:spPr>
          <a:xfrm>
            <a:off x="0" y="4106000"/>
            <a:ext cx="5110220" cy="2752000"/>
          </a:xfrm>
          <a:prstGeom prst="rect">
            <a:avLst/>
          </a:prstGeom>
        </p:spPr>
      </p:pic>
    </p:spTree>
    <p:extLst>
      <p:ext uri="{BB962C8B-B14F-4D97-AF65-F5344CB8AC3E}">
        <p14:creationId xmlns:p14="http://schemas.microsoft.com/office/powerpoint/2010/main" val="375638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a:t>درک :</a:t>
            </a:r>
          </a:p>
          <a:p>
            <a:r>
              <a:rPr lang="fa-IR" dirty="0"/>
              <a:t>بیان : </a:t>
            </a:r>
          </a:p>
          <a:p>
            <a:r>
              <a:rPr lang="fa-IR" dirty="0"/>
              <a:t>گفتار : </a:t>
            </a:r>
            <a:endParaRPr lang="en-US" dirty="0"/>
          </a:p>
          <a:p>
            <a:pPr rtl="0"/>
            <a:endParaRPr lang="en-US" dirty="0"/>
          </a:p>
        </p:txBody>
      </p:sp>
    </p:spTree>
    <p:extLst>
      <p:ext uri="{BB962C8B-B14F-4D97-AF65-F5344CB8AC3E}">
        <p14:creationId xmlns:p14="http://schemas.microsoft.com/office/powerpoint/2010/main" val="247988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4773" y="2357106"/>
            <a:ext cx="3339309" cy="3097761"/>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1052" y="2357106"/>
            <a:ext cx="3408363"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20716" y="1690689"/>
            <a:ext cx="8544910" cy="1200329"/>
          </a:xfrm>
          <a:prstGeom prst="rect">
            <a:avLst/>
          </a:prstGeom>
        </p:spPr>
        <p:txBody>
          <a:bodyPr wrap="square">
            <a:spAutoFit/>
          </a:bodyPr>
          <a:lstStyle/>
          <a:p>
            <a:r>
              <a:rPr lang="fa-IR" i="1" dirty="0"/>
              <a:t> </a:t>
            </a:r>
          </a:p>
          <a:p>
            <a:r>
              <a:rPr lang="en-US" i="1" dirty="0"/>
              <a:t>          </a:t>
            </a:r>
            <a:r>
              <a:rPr lang="fa-IR" i="1" dirty="0"/>
              <a:t>      </a:t>
            </a:r>
            <a:r>
              <a:rPr lang="en-US" i="1" dirty="0"/>
              <a:t>Neanderthal  sapiens</a:t>
            </a:r>
            <a:r>
              <a:rPr lang="fa-IR" i="1" dirty="0"/>
              <a:t> </a:t>
            </a:r>
            <a:r>
              <a:rPr lang="en-US" i="1" dirty="0"/>
              <a:t>                                  </a:t>
            </a:r>
            <a:r>
              <a:rPr lang="fa-IR" i="1" dirty="0"/>
              <a:t>  </a:t>
            </a:r>
            <a:r>
              <a:rPr lang="en-US" i="1" dirty="0"/>
              <a:t>Homo sapiens</a:t>
            </a:r>
            <a:br>
              <a:rPr lang="en-US" dirty="0"/>
            </a:br>
            <a:br>
              <a:rPr lang="en-US" dirty="0"/>
            </a:br>
            <a:endParaRPr lang="en-US" dirty="0"/>
          </a:p>
        </p:txBody>
      </p:sp>
    </p:spTree>
    <p:extLst>
      <p:ext uri="{BB962C8B-B14F-4D97-AF65-F5344CB8AC3E}">
        <p14:creationId xmlns:p14="http://schemas.microsoft.com/office/powerpoint/2010/main" val="64781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brainareasinvolvedin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93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9143999" cy="6858001"/>
          </a:xfrm>
          <a:prstGeom prst="rect">
            <a:avLst/>
          </a:prstGeom>
        </p:spPr>
      </p:pic>
    </p:spTree>
    <p:extLst>
      <p:ext uri="{BB962C8B-B14F-4D97-AF65-F5344CB8AC3E}">
        <p14:creationId xmlns:p14="http://schemas.microsoft.com/office/powerpoint/2010/main" val="62019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28650" y="1789610"/>
            <a:ext cx="8125883" cy="4255589"/>
          </a:xfrm>
        </p:spPr>
        <p:txBody>
          <a:bodyPr>
            <a:normAutofit fontScale="85000" lnSpcReduction="10000"/>
          </a:bodyPr>
          <a:lstStyle/>
          <a:p>
            <a:r>
              <a:rPr lang="fa-IR" dirty="0">
                <a:solidFill>
                  <a:schemeClr val="accent5">
                    <a:lumMod val="50000"/>
                  </a:schemeClr>
                </a:solidFill>
              </a:rPr>
              <a:t>پس از سکته مغزی دامنه ای از مشکلات برای فرد بروز می کند . از این بین می توان به اختلالات  مهم زیر که در رابطه با درمانگران گفتار و زبان است اشاره کرد </a:t>
            </a:r>
            <a:r>
              <a:rPr lang="en-US" dirty="0">
                <a:solidFill>
                  <a:schemeClr val="accent5">
                    <a:lumMod val="50000"/>
                  </a:schemeClr>
                </a:solidFill>
              </a:rPr>
              <a:t>:</a:t>
            </a:r>
            <a:endParaRPr lang="fa-IR" dirty="0">
              <a:solidFill>
                <a:schemeClr val="accent5">
                  <a:lumMod val="50000"/>
                </a:schemeClr>
              </a:solidFill>
            </a:endParaRPr>
          </a:p>
          <a:p>
            <a:pPr marL="0" indent="0">
              <a:buNone/>
            </a:pPr>
            <a:r>
              <a:rPr lang="fa-IR" dirty="0">
                <a:solidFill>
                  <a:schemeClr val="accent5">
                    <a:lumMod val="50000"/>
                  </a:schemeClr>
                </a:solidFill>
              </a:rPr>
              <a:t>۱- زبان پریشی : </a:t>
            </a:r>
            <a:r>
              <a:rPr lang="en-US" dirty="0">
                <a:solidFill>
                  <a:schemeClr val="accent5">
                    <a:lumMod val="50000"/>
                  </a:schemeClr>
                </a:solidFill>
              </a:rPr>
              <a:t>Aphasia </a:t>
            </a:r>
          </a:p>
          <a:p>
            <a:pPr marL="0" indent="0">
              <a:buNone/>
            </a:pPr>
            <a:r>
              <a:rPr lang="fa-IR" dirty="0">
                <a:solidFill>
                  <a:schemeClr val="accent5">
                    <a:lumMod val="50000"/>
                  </a:schemeClr>
                </a:solidFill>
              </a:rPr>
              <a:t>۲- اختلال در بلع : </a:t>
            </a:r>
            <a:r>
              <a:rPr lang="en-US" dirty="0">
                <a:solidFill>
                  <a:schemeClr val="accent5">
                    <a:lumMod val="50000"/>
                  </a:schemeClr>
                </a:solidFill>
              </a:rPr>
              <a:t>Dysphasia </a:t>
            </a:r>
            <a:endParaRPr lang="fa-IR" dirty="0">
              <a:solidFill>
                <a:schemeClr val="accent5">
                  <a:lumMod val="50000"/>
                </a:schemeClr>
              </a:solidFill>
            </a:endParaRPr>
          </a:p>
          <a:p>
            <a:pPr marL="0" indent="0">
              <a:buNone/>
            </a:pPr>
            <a:r>
              <a:rPr lang="fa-IR" dirty="0">
                <a:solidFill>
                  <a:schemeClr val="accent5">
                    <a:lumMod val="50000"/>
                  </a:schemeClr>
                </a:solidFill>
              </a:rPr>
              <a:t>۳-دیزآرتری :</a:t>
            </a:r>
            <a:r>
              <a:rPr lang="en-US" dirty="0">
                <a:solidFill>
                  <a:schemeClr val="accent5">
                    <a:lumMod val="50000"/>
                  </a:schemeClr>
                </a:solidFill>
              </a:rPr>
              <a:t> Dysarthria </a:t>
            </a:r>
            <a:endParaRPr lang="fa-IR" dirty="0">
              <a:solidFill>
                <a:schemeClr val="accent5">
                  <a:lumMod val="50000"/>
                </a:schemeClr>
              </a:solidFill>
            </a:endParaRPr>
          </a:p>
          <a:p>
            <a:pPr marL="0" indent="0">
              <a:buNone/>
            </a:pPr>
            <a:br>
              <a:rPr lang="en-US" dirty="0"/>
            </a:br>
            <a:endParaRPr lang="en-US" dirty="0"/>
          </a:p>
        </p:txBody>
      </p:sp>
    </p:spTree>
    <p:extLst>
      <p:ext uri="{BB962C8B-B14F-4D97-AF65-F5344CB8AC3E}">
        <p14:creationId xmlns:p14="http://schemas.microsoft.com/office/powerpoint/2010/main" val="2059971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زبان پریشی : </a:t>
            </a:r>
            <a:endParaRPr lang="en-US" dirty="0"/>
          </a:p>
        </p:txBody>
      </p:sp>
      <p:sp>
        <p:nvSpPr>
          <p:cNvPr id="3" name="Content Placeholder 2"/>
          <p:cNvSpPr>
            <a:spLocks noGrp="1"/>
          </p:cNvSpPr>
          <p:nvPr>
            <p:ph idx="1"/>
          </p:nvPr>
        </p:nvSpPr>
        <p:spPr>
          <a:xfrm>
            <a:off x="628649" y="1789611"/>
            <a:ext cx="8125883" cy="4104752"/>
          </a:xfrm>
        </p:spPr>
        <p:txBody>
          <a:bodyPr/>
          <a:lstStyle/>
          <a:p>
            <a:r>
              <a:rPr lang="fa-IR" dirty="0"/>
              <a:t>سکته مغزی اگر در مناطق اطراف </a:t>
            </a:r>
            <a:r>
              <a:rPr lang="fa-IR" b="1" u="sng" dirty="0">
                <a:solidFill>
                  <a:srgbClr val="C00000"/>
                </a:solidFill>
              </a:rPr>
              <a:t>شیار پرسیلوین </a:t>
            </a:r>
            <a:r>
              <a:rPr lang="fa-IR" dirty="0"/>
              <a:t>در نیمکره چپ رخ دهد . می تواند باعث زبان پریشی شود.</a:t>
            </a:r>
          </a:p>
          <a:p>
            <a:r>
              <a:rPr lang="fa-IR" dirty="0"/>
              <a:t>زبان پریشی</a:t>
            </a:r>
            <a:r>
              <a:rPr lang="en-US" dirty="0"/>
              <a:t> </a:t>
            </a:r>
            <a:r>
              <a:rPr lang="fa-IR" dirty="0"/>
              <a:t>در اثر ضایعات مغزی</a:t>
            </a:r>
            <a:r>
              <a:rPr lang="en-US" dirty="0"/>
              <a:t> </a:t>
            </a:r>
            <a:r>
              <a:rPr lang="fa-IR" dirty="0"/>
              <a:t> بویژه سکته مغزی  ایجاد می گردد و می تواند کلیه مهارت  های زبان ( درک،بیان،نامیدن،خواندن و نوشتن) را تحت تاثیر قرار دهد.</a:t>
            </a:r>
          </a:p>
          <a:p>
            <a:endParaRPr lang="en-US" dirty="0"/>
          </a:p>
        </p:txBody>
      </p:sp>
      <p:pic>
        <p:nvPicPr>
          <p:cNvPr id="4" name="Picture 3"/>
          <p:cNvPicPr>
            <a:picLocks noChangeAspect="1"/>
          </p:cNvPicPr>
          <p:nvPr/>
        </p:nvPicPr>
        <p:blipFill>
          <a:blip r:embed="rId2"/>
          <a:stretch>
            <a:fillRect/>
          </a:stretch>
        </p:blipFill>
        <p:spPr>
          <a:xfrm>
            <a:off x="200024" y="4698124"/>
            <a:ext cx="2819380" cy="2159876"/>
          </a:xfrm>
          <a:prstGeom prst="rect">
            <a:avLst/>
          </a:prstGeom>
        </p:spPr>
      </p:pic>
    </p:spTree>
    <p:extLst>
      <p:ext uri="{BB962C8B-B14F-4D97-AF65-F5344CB8AC3E}">
        <p14:creationId xmlns:p14="http://schemas.microsoft.com/office/powerpoint/2010/main" val="144842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a:t>در کشور ما نیز آمار در سال 1391 نشان داد که به طوری که  ۲۲/۷از  افراد مبتلا به سکته مغزی که در بیمارستان</a:t>
            </a:r>
            <a:r>
              <a:rPr lang="en-US" dirty="0"/>
              <a:t>‍</a:t>
            </a:r>
            <a:r>
              <a:rPr lang="fa-IR" dirty="0"/>
              <a:t>های تهران بستری می</a:t>
            </a:r>
            <a:r>
              <a:rPr lang="en-US" dirty="0"/>
              <a:t>‌</a:t>
            </a:r>
            <a:r>
              <a:rPr lang="fa-IR" dirty="0"/>
              <a:t>شوند به زبان</a:t>
            </a:r>
            <a:r>
              <a:rPr lang="en-US" dirty="0"/>
              <a:t>‌</a:t>
            </a:r>
            <a:r>
              <a:rPr lang="fa-IR" dirty="0"/>
              <a:t>پریشی مبتلا هستند.</a:t>
            </a:r>
          </a:p>
          <a:p>
            <a:r>
              <a:rPr lang="fa-IR" dirty="0"/>
              <a:t>علایم براساس مناطق درگیر متنوع خواهد بود. </a:t>
            </a:r>
          </a:p>
          <a:p>
            <a:endParaRPr lang="en-US" dirty="0"/>
          </a:p>
        </p:txBody>
      </p:sp>
    </p:spTree>
    <p:extLst>
      <p:ext uri="{BB962C8B-B14F-4D97-AF65-F5344CB8AC3E}">
        <p14:creationId xmlns:p14="http://schemas.microsoft.com/office/powerpoint/2010/main" val="178028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mato PowerPoint Template" id="{FF01FC25-D265-534D-BE33-0DD388446C8C}" vid="{3D84CAAB-C07D-4B4B-95C9-2BBDB39D3C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Brain-PowerPoint-Template</Template>
  <TotalTime>446</TotalTime>
  <Words>805</Words>
  <Application>Microsoft Office PowerPoint</Application>
  <PresentationFormat>On-screen Show (4:3)</PresentationFormat>
  <Paragraphs>71</Paragraphs>
  <Slides>19</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 Nazanin</vt:lpstr>
      <vt:lpstr>B Sina</vt:lpstr>
      <vt:lpstr>Calibri</vt:lpstr>
      <vt:lpstr>Trebuchet MS</vt:lpstr>
      <vt:lpstr>Office Theme</vt:lpstr>
      <vt:lpstr>اختلالات گفتار و زبان پس از سکته مغزی </vt:lpstr>
      <vt:lpstr>زبان </vt:lpstr>
      <vt:lpstr>PowerPoint Presentation</vt:lpstr>
      <vt:lpstr>PowerPoint Presentation</vt:lpstr>
      <vt:lpstr>PowerPoint Presentation</vt:lpstr>
      <vt:lpstr>PowerPoint Presentation</vt:lpstr>
      <vt:lpstr>PowerPoint Presentation</vt:lpstr>
      <vt:lpstr>زبان پریشی : </vt:lpstr>
      <vt:lpstr>PowerPoint Presentation</vt:lpstr>
      <vt:lpstr>انواع زبان پریشی</vt:lpstr>
      <vt:lpstr>PowerPoint Presentation</vt:lpstr>
      <vt:lpstr>درمان </vt:lpstr>
      <vt:lpstr>درمان(توانبخشی) </vt:lpstr>
      <vt:lpstr>گفتاردرمانی  </vt:lpstr>
      <vt:lpstr>PowerPoint Presentation</vt:lpstr>
      <vt:lpstr>اختلال در بلع </vt:lpstr>
      <vt:lpstr>نقش گفتاردرمانی </vt:lpstr>
      <vt:lpstr>دیزارتری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اختلالات گفتار و زبان پس از سکته مغزی</dc:title>
  <dc:creator>rehab82</dc:creator>
  <cp:lastModifiedBy>RASAM</cp:lastModifiedBy>
  <cp:revision>45</cp:revision>
  <dcterms:created xsi:type="dcterms:W3CDTF">2018-12-01T05:56:26Z</dcterms:created>
  <dcterms:modified xsi:type="dcterms:W3CDTF">2025-09-22T08:28:20Z</dcterms:modified>
</cp:coreProperties>
</file>